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42" r:id="rId2"/>
    <p:sldId id="435" r:id="rId3"/>
    <p:sldId id="410" r:id="rId4"/>
    <p:sldId id="436" r:id="rId5"/>
    <p:sldId id="382" r:id="rId6"/>
    <p:sldId id="437" r:id="rId7"/>
    <p:sldId id="426" r:id="rId8"/>
    <p:sldId id="438" r:id="rId9"/>
    <p:sldId id="434" r:id="rId10"/>
    <p:sldId id="427" r:id="rId11"/>
    <p:sldId id="428" r:id="rId12"/>
    <p:sldId id="429" r:id="rId13"/>
    <p:sldId id="430" r:id="rId14"/>
    <p:sldId id="440" r:id="rId15"/>
    <p:sldId id="441" r:id="rId16"/>
    <p:sldId id="431" r:id="rId17"/>
    <p:sldId id="432" r:id="rId18"/>
    <p:sldId id="433" r:id="rId19"/>
  </p:sldIdLst>
  <p:sldSz cx="12198350" cy="6859588"/>
  <p:notesSz cx="6761163" cy="9942513"/>
  <p:custDataLst>
    <p:tags r:id="rId22"/>
  </p:custDataLst>
  <p:defaultTextStyle>
    <a:defPPr>
      <a:defRPr lang="zh-CN"/>
    </a:defPPr>
    <a:lvl1pPr marL="0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813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627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440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9253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9067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880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694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8507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2">
          <p15:clr>
            <a:srgbClr val="A4A3A4"/>
          </p15:clr>
        </p15:guide>
        <p15:guide id="3" pos="304">
          <p15:clr>
            <a:srgbClr val="A4A3A4"/>
          </p15:clr>
        </p15:guide>
        <p15:guide id="4" pos="1892">
          <p15:clr>
            <a:srgbClr val="A4A3A4"/>
          </p15:clr>
        </p15:guide>
        <p15:guide id="5" pos="12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1D"/>
    <a:srgbClr val="39BC04"/>
    <a:srgbClr val="7D4368"/>
    <a:srgbClr val="005DA2"/>
    <a:srgbClr val="AA12AE"/>
    <a:srgbClr val="3B9B25"/>
    <a:srgbClr val="1FA18B"/>
    <a:srgbClr val="FAFAFA"/>
    <a:srgbClr val="FFC400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3" autoAdjust="0"/>
    <p:restoredTop sz="61130" autoAdjust="0"/>
  </p:normalViewPr>
  <p:slideViewPr>
    <p:cSldViewPr>
      <p:cViewPr varScale="1">
        <p:scale>
          <a:sx n="71" d="100"/>
          <a:sy n="71" d="100"/>
        </p:scale>
        <p:origin x="2004" y="60"/>
      </p:cViewPr>
      <p:guideLst>
        <p:guide orient="horz" pos="2160"/>
        <p:guide pos="3842"/>
        <p:guide pos="304"/>
        <p:guide pos="1892"/>
        <p:guide pos="12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44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EC78E-1C6E-4C44-9650-3AD29259CF1C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3D124-94B6-483B-92E6-EA47CF5D86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318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2AE03-6EE8-41FD-8A37-86C6BC5E264F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1FD59-C920-460C-B1C9-0346C59420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924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6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813" algn="l" defTabSz="12196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627" algn="l" defTabSz="12196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9440" algn="l" defTabSz="12196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9253" algn="l" defTabSz="12196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9067" algn="l" defTabSz="12196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880" algn="l" defTabSz="12196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694" algn="l" defTabSz="12196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8507" algn="l" defTabSz="12196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075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96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6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274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96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6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713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1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838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6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6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sz="16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12196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6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12196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6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11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385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352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96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801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96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6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2190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670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486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405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898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372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505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96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669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6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6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257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96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6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12196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6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12196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165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489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 userDrawn="1"/>
        </p:nvCxnSpPr>
        <p:spPr>
          <a:xfrm>
            <a:off x="1562671" y="693490"/>
            <a:ext cx="10635679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:\Users\jinlong.jiao\Desktop\nange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8" y="197769"/>
            <a:ext cx="1732238" cy="49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634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702"/>
            <a:ext cx="10978515" cy="1143265"/>
          </a:xfrm>
          <a:prstGeom prst="rect">
            <a:avLst/>
          </a:prstGeom>
        </p:spPr>
        <p:txBody>
          <a:bodyPr lIns="121963" tIns="60981" rIns="121963" bIns="60981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917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DF659192-60C8-49F5-94DF-1E29C3FCC85C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7770" y="6357822"/>
            <a:ext cx="3862811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2151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EB730883-2733-4EB0-9793-894FF9D501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144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917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DF659192-60C8-49F5-94DF-1E29C3FCC85C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7770" y="6357822"/>
            <a:ext cx="3862811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42151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EB730883-2733-4EB0-9793-894FF9D501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70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20" y="273112"/>
            <a:ext cx="4013173" cy="1162320"/>
          </a:xfrm>
          <a:prstGeom prst="rect">
            <a:avLst/>
          </a:prstGeom>
        </p:spPr>
        <p:txBody>
          <a:bodyPr lIns="121963" tIns="60981" rIns="121963" bIns="60981"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9216" y="273114"/>
            <a:ext cx="6819216" cy="5854469"/>
          </a:xfrm>
          <a:prstGeom prst="rect">
            <a:avLst/>
          </a:prstGeom>
        </p:spPr>
        <p:txBody>
          <a:bodyPr lIns="121963" tIns="60981" rIns="121963" bIns="60981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920" y="1435434"/>
            <a:ext cx="4013173" cy="4692149"/>
          </a:xfrm>
          <a:prstGeom prst="rect">
            <a:avLst/>
          </a:prstGeom>
        </p:spPr>
        <p:txBody>
          <a:bodyPr lIns="121963" tIns="60981" rIns="121963" bIns="60981"/>
          <a:lstStyle>
            <a:lvl1pPr marL="0" indent="0">
              <a:buNone/>
              <a:defRPr sz="1900"/>
            </a:lvl1pPr>
            <a:lvl2pPr marL="609813" indent="0">
              <a:buNone/>
              <a:defRPr sz="1600"/>
            </a:lvl2pPr>
            <a:lvl3pPr marL="1219627" indent="0">
              <a:buNone/>
              <a:defRPr sz="1300"/>
            </a:lvl3pPr>
            <a:lvl4pPr marL="1829440" indent="0">
              <a:buNone/>
              <a:defRPr sz="1200"/>
            </a:lvl4pPr>
            <a:lvl5pPr marL="2439253" indent="0">
              <a:buNone/>
              <a:defRPr sz="1200"/>
            </a:lvl5pPr>
            <a:lvl6pPr marL="3049067" indent="0">
              <a:buNone/>
              <a:defRPr sz="1200"/>
            </a:lvl6pPr>
            <a:lvl7pPr marL="3658880" indent="0">
              <a:buNone/>
              <a:defRPr sz="1200"/>
            </a:lvl7pPr>
            <a:lvl8pPr marL="4268694" indent="0">
              <a:buNone/>
              <a:defRPr sz="1200"/>
            </a:lvl8pPr>
            <a:lvl9pPr marL="4878507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7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DF659192-60C8-49F5-94DF-1E29C3FCC85C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7770" y="6357822"/>
            <a:ext cx="3862811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42151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EB730883-2733-4EB0-9793-894FF9D501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131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962" y="4801712"/>
            <a:ext cx="7319010" cy="566870"/>
          </a:xfrm>
          <a:prstGeom prst="rect">
            <a:avLst/>
          </a:prstGeom>
        </p:spPr>
        <p:txBody>
          <a:bodyPr lIns="121963" tIns="60981" rIns="121963" bIns="60981"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962" y="612916"/>
            <a:ext cx="7319010" cy="4115753"/>
          </a:xfrm>
          <a:prstGeom prst="rect">
            <a:avLst/>
          </a:prstGeom>
        </p:spPr>
        <p:txBody>
          <a:bodyPr lIns="121963" tIns="60981" rIns="121963" bIns="60981"/>
          <a:lstStyle>
            <a:lvl1pPr marL="0" indent="0">
              <a:buNone/>
              <a:defRPr sz="4300"/>
            </a:lvl1pPr>
            <a:lvl2pPr marL="609813" indent="0">
              <a:buNone/>
              <a:defRPr sz="3700"/>
            </a:lvl2pPr>
            <a:lvl3pPr marL="1219627" indent="0">
              <a:buNone/>
              <a:defRPr sz="3200"/>
            </a:lvl3pPr>
            <a:lvl4pPr marL="1829440" indent="0">
              <a:buNone/>
              <a:defRPr sz="2700"/>
            </a:lvl4pPr>
            <a:lvl5pPr marL="2439253" indent="0">
              <a:buNone/>
              <a:defRPr sz="2700"/>
            </a:lvl5pPr>
            <a:lvl6pPr marL="3049067" indent="0">
              <a:buNone/>
              <a:defRPr sz="2700"/>
            </a:lvl6pPr>
            <a:lvl7pPr marL="3658880" indent="0">
              <a:buNone/>
              <a:defRPr sz="2700"/>
            </a:lvl7pPr>
            <a:lvl8pPr marL="4268694" indent="0">
              <a:buNone/>
              <a:defRPr sz="2700"/>
            </a:lvl8pPr>
            <a:lvl9pPr marL="4878507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962" y="5368581"/>
            <a:ext cx="7319010" cy="805049"/>
          </a:xfrm>
          <a:prstGeom prst="rect">
            <a:avLst/>
          </a:prstGeom>
        </p:spPr>
        <p:txBody>
          <a:bodyPr lIns="121963" tIns="60981" rIns="121963" bIns="60981"/>
          <a:lstStyle>
            <a:lvl1pPr marL="0" indent="0">
              <a:buNone/>
              <a:defRPr sz="1900"/>
            </a:lvl1pPr>
            <a:lvl2pPr marL="609813" indent="0">
              <a:buNone/>
              <a:defRPr sz="1600"/>
            </a:lvl2pPr>
            <a:lvl3pPr marL="1219627" indent="0">
              <a:buNone/>
              <a:defRPr sz="1300"/>
            </a:lvl3pPr>
            <a:lvl4pPr marL="1829440" indent="0">
              <a:buNone/>
              <a:defRPr sz="1200"/>
            </a:lvl4pPr>
            <a:lvl5pPr marL="2439253" indent="0">
              <a:buNone/>
              <a:defRPr sz="1200"/>
            </a:lvl5pPr>
            <a:lvl6pPr marL="3049067" indent="0">
              <a:buNone/>
              <a:defRPr sz="1200"/>
            </a:lvl6pPr>
            <a:lvl7pPr marL="3658880" indent="0">
              <a:buNone/>
              <a:defRPr sz="1200"/>
            </a:lvl7pPr>
            <a:lvl8pPr marL="4268694" indent="0">
              <a:buNone/>
              <a:defRPr sz="1200"/>
            </a:lvl8pPr>
            <a:lvl9pPr marL="4878507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7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DF659192-60C8-49F5-94DF-1E29C3FCC85C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7770" y="6357822"/>
            <a:ext cx="3862811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42151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EB730883-2733-4EB0-9793-894FF9D501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17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702"/>
            <a:ext cx="10978515" cy="1143265"/>
          </a:xfrm>
          <a:prstGeom prst="rect">
            <a:avLst/>
          </a:prstGeom>
        </p:spPr>
        <p:txBody>
          <a:bodyPr lIns="121963" tIns="60981" rIns="121963" bIns="60981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1600572"/>
            <a:ext cx="10978515" cy="4527011"/>
          </a:xfrm>
          <a:prstGeom prst="rect">
            <a:avLst/>
          </a:prstGeom>
        </p:spPr>
        <p:txBody>
          <a:bodyPr vert="eaVert" lIns="121963" tIns="60981" rIns="121963" bIns="6098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7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DF659192-60C8-49F5-94DF-1E29C3FCC85C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770" y="6357822"/>
            <a:ext cx="3862811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2151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EB730883-2733-4EB0-9793-894FF9D501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010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804" y="206422"/>
            <a:ext cx="2744629" cy="4388867"/>
          </a:xfrm>
          <a:prstGeom prst="rect">
            <a:avLst/>
          </a:prstGeom>
        </p:spPr>
        <p:txBody>
          <a:bodyPr vert="eaVert" lIns="121963" tIns="60981" rIns="121963" bIns="60981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206422"/>
            <a:ext cx="8030580" cy="4388867"/>
          </a:xfrm>
          <a:prstGeom prst="rect">
            <a:avLst/>
          </a:prstGeom>
        </p:spPr>
        <p:txBody>
          <a:bodyPr vert="eaVert" lIns="121963" tIns="60981" rIns="121963" bIns="6098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7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DF659192-60C8-49F5-94DF-1E29C3FCC85C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770" y="6357822"/>
            <a:ext cx="3862811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2151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EB730883-2733-4EB0-9793-894FF9D501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5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桌面文件\ppt底图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7"/>
            <a:ext cx="123109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 userDrawn="1"/>
        </p:nvSpPr>
        <p:spPr>
          <a:xfrm>
            <a:off x="-19371" y="0"/>
            <a:ext cx="12311234" cy="685958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0000">
                <a:schemeClr val="bg1">
                  <a:alpha val="0"/>
                </a:schemeClr>
              </a:gs>
              <a:gs pos="98000">
                <a:schemeClr val="tx1">
                  <a:alpha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anchor="ctr"/>
          <a:lstStyle/>
          <a:p>
            <a:pPr algn="ctr" eaLnBrk="0" hangingPunct="0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60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67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timing>
    <p:tnLst>
      <p:par>
        <p:cTn id="1" dur="indefinite" restart="never" nodeType="tmRoot"/>
      </p:par>
    </p:tnLst>
  </p:timing>
  <p:txStyles>
    <p:titleStyle>
      <a:lvl1pPr algn="ctr" defTabSz="121962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360" indent="-457360" algn="l" defTabSz="121962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947" indent="-381133" algn="l" defTabSz="121962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533" indent="-304907" algn="l" defTabSz="121962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347" indent="-304907" algn="l" defTabSz="121962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4160" indent="-304907" algn="l" defTabSz="121962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973" indent="-304907" algn="l" defTabSz="121962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787" indent="-304907" algn="l" defTabSz="121962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3600" indent="-304907" algn="l" defTabSz="121962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3414" indent="-304907" algn="l" defTabSz="121962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813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627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440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9253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9067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880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694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507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zhxgdb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61" y="29745"/>
            <a:ext cx="12193647" cy="686064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10723" y="2419918"/>
            <a:ext cx="8775794" cy="1046436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r"/>
            <a:r>
              <a:rPr lang="zh-CN" altLang="en-US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鑫港</a:t>
            </a:r>
            <a:r>
              <a:rPr lang="zh-CN" altLang="en-US" sz="6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电子签</a:t>
            </a:r>
            <a:r>
              <a:rPr lang="en-US" altLang="zh-CN" sz="6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6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操作指引</a:t>
            </a:r>
            <a:endParaRPr lang="en-US" altLang="zh-CN" sz="6000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4442991" y="4030417"/>
            <a:ext cx="6913143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jinlong.jiao\Desktop\nan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44" y="333450"/>
            <a:ext cx="2088231" cy="59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70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文本框 2"/>
          <p:cNvSpPr txBox="1"/>
          <p:nvPr/>
        </p:nvSpPr>
        <p:spPr>
          <a:xfrm>
            <a:off x="1137436" y="170270"/>
            <a:ext cx="4725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打款认证</a:t>
            </a:r>
            <a:endParaRPr lang="zh-CN" altLang="en-US" sz="28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4298975" y="981522"/>
            <a:ext cx="3397773" cy="763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）个人用户无需打款认证</a:t>
            </a:r>
            <a:endParaRPr lang="en-US" altLang="zh-CN" sz="20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）确认您的企业账户信息是否正确；</a:t>
            </a:r>
            <a:endParaRPr lang="en-US" altLang="zh-CN" sz="20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）点击企业打款按钮；</a:t>
            </a:r>
            <a:endParaRPr lang="en-US" altLang="zh-CN" sz="20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）查询您的企业账户；</a:t>
            </a:r>
            <a:endParaRPr lang="en-US" altLang="zh-CN" sz="20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）将杭州尚尚签网络科技有限公司（我公司打款认证服务商）汇来的</a:t>
            </a:r>
            <a:r>
              <a:rPr lang="en-US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元以下的随即金额款项回填到右侧认证金额栏，点击确认金额即可。</a:t>
            </a:r>
            <a:endParaRPr lang="en-US" altLang="zh-CN" sz="20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您收到的款项不必退回。</a:t>
            </a:r>
            <a:endParaRPr lang="en-US" altLang="zh-CN" sz="20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7" y="911104"/>
            <a:ext cx="3858518" cy="5951855"/>
          </a:xfrm>
          <a:prstGeom prst="rect">
            <a:avLst/>
          </a:prstGeom>
        </p:spPr>
      </p:pic>
      <p:sp>
        <p:nvSpPr>
          <p:cNvPr id="7" name="矩形标注 6"/>
          <p:cNvSpPr/>
          <p:nvPr/>
        </p:nvSpPr>
        <p:spPr>
          <a:xfrm>
            <a:off x="901202" y="4941962"/>
            <a:ext cx="2933239" cy="1135451"/>
          </a:xfrm>
          <a:prstGeom prst="wedgeRectCallout">
            <a:avLst>
              <a:gd name="adj1" fmla="val -3403"/>
              <a:gd name="adj2" fmla="val -8604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en-US" sz="2000" dirty="0" smtClean="0">
                <a:solidFill>
                  <a:schemeClr val="tx1"/>
                </a:solidFill>
              </a:rPr>
              <a:t>点这里，无需您给我们打款，只需在后续界面回填您收到的款项即可。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749" y="898380"/>
            <a:ext cx="3858518" cy="5948484"/>
          </a:xfrm>
          <a:prstGeom prst="rect">
            <a:avLst/>
          </a:prstGeom>
        </p:spPr>
      </p:pic>
      <p:sp>
        <p:nvSpPr>
          <p:cNvPr id="9" name="矩形标注 8"/>
          <p:cNvSpPr/>
          <p:nvPr/>
        </p:nvSpPr>
        <p:spPr>
          <a:xfrm>
            <a:off x="9123511" y="5699081"/>
            <a:ext cx="2808312" cy="612648"/>
          </a:xfrm>
          <a:prstGeom prst="wedgeRectCallout">
            <a:avLst>
              <a:gd name="adj1" fmla="val -29838"/>
              <a:gd name="adj2" fmla="val -11408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</a:rPr>
              <a:t>填</a:t>
            </a:r>
            <a:r>
              <a:rPr lang="zh-CN" altLang="en-US" sz="2000" dirty="0" smtClean="0">
                <a:solidFill>
                  <a:schemeClr val="tx1"/>
                </a:solidFill>
              </a:rPr>
              <a:t>完认证金额后点这里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3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文本框 2"/>
          <p:cNvSpPr txBox="1"/>
          <p:nvPr/>
        </p:nvSpPr>
        <p:spPr>
          <a:xfrm>
            <a:off x="1137436" y="170270"/>
            <a:ext cx="4725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认证成功</a:t>
            </a:r>
            <a:endParaRPr lang="zh-CN" altLang="en-US" sz="28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039" y="1125538"/>
            <a:ext cx="3888432" cy="5472608"/>
          </a:xfrm>
          <a:prstGeom prst="rect">
            <a:avLst/>
          </a:prstGeom>
        </p:spPr>
      </p:pic>
      <p:sp>
        <p:nvSpPr>
          <p:cNvPr id="10" name="TextBox 7"/>
          <p:cNvSpPr txBox="1"/>
          <p:nvPr/>
        </p:nvSpPr>
        <p:spPr>
          <a:xfrm>
            <a:off x="699562" y="1980773"/>
            <a:ext cx="3671422" cy="117724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zh-CN" altLang="en-US" spc="16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看到这个界面，代表您已注册成功，可以进行电子合同的签署了。</a:t>
            </a:r>
            <a:endParaRPr lang="en-US" altLang="zh-CN" spc="16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898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文本框 2"/>
          <p:cNvSpPr txBox="1"/>
          <p:nvPr/>
        </p:nvSpPr>
        <p:spPr>
          <a:xfrm>
            <a:off x="1137436" y="170270"/>
            <a:ext cx="4725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签署合同</a:t>
            </a:r>
            <a:r>
              <a:rPr lang="en-US" altLang="zh-CN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打开查看</a:t>
            </a:r>
            <a:endParaRPr lang="zh-CN" altLang="en-US" sz="28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95" y="837506"/>
            <a:ext cx="3888432" cy="5616624"/>
          </a:xfrm>
          <a:prstGeom prst="rect">
            <a:avLst/>
          </a:prstGeom>
        </p:spPr>
      </p:pic>
      <p:sp>
        <p:nvSpPr>
          <p:cNvPr id="10" name="矩形标注 9"/>
          <p:cNvSpPr/>
          <p:nvPr/>
        </p:nvSpPr>
        <p:spPr>
          <a:xfrm>
            <a:off x="3500303" y="3933850"/>
            <a:ext cx="1510444" cy="612648"/>
          </a:xfrm>
          <a:prstGeom prst="wedgeRectCallout">
            <a:avLst>
              <a:gd name="adj1" fmla="val -32396"/>
              <a:gd name="adj2" fmla="val -18345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点这里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8354" y="837506"/>
            <a:ext cx="3380952" cy="5760640"/>
          </a:xfrm>
          <a:prstGeom prst="rect">
            <a:avLst/>
          </a:prstGeom>
        </p:spPr>
      </p:pic>
      <p:sp>
        <p:nvSpPr>
          <p:cNvPr id="7" name="矩形标注 6"/>
          <p:cNvSpPr/>
          <p:nvPr/>
        </p:nvSpPr>
        <p:spPr>
          <a:xfrm>
            <a:off x="7911540" y="3933850"/>
            <a:ext cx="2734580" cy="1205844"/>
          </a:xfrm>
          <a:prstGeom prst="wedgeRectCallout">
            <a:avLst>
              <a:gd name="adj1" fmla="val -15677"/>
              <a:gd name="adj2" fmla="val -1131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en-US" sz="1800" dirty="0" smtClean="0">
                <a:solidFill>
                  <a:schemeClr val="tx1"/>
                </a:solidFill>
              </a:rPr>
              <a:t>必须点击图片查看合同内容，并勾选下方知悉通知后才可点击“意愿认证”按钮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94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文本框 2"/>
          <p:cNvSpPr txBox="1"/>
          <p:nvPr/>
        </p:nvSpPr>
        <p:spPr>
          <a:xfrm>
            <a:off x="1850703" y="117426"/>
            <a:ext cx="5308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签署合同</a:t>
            </a:r>
            <a:r>
              <a:rPr lang="en-US" altLang="zh-CN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打开签署界面</a:t>
            </a:r>
            <a:endParaRPr lang="zh-CN" altLang="en-US" sz="28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40"/>
          <a:stretch/>
        </p:blipFill>
        <p:spPr>
          <a:xfrm>
            <a:off x="646602" y="783905"/>
            <a:ext cx="3858518" cy="59582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91" y="783905"/>
            <a:ext cx="3858518" cy="5958257"/>
          </a:xfrm>
          <a:prstGeom prst="rect">
            <a:avLst/>
          </a:prstGeom>
        </p:spPr>
      </p:pic>
      <p:sp>
        <p:nvSpPr>
          <p:cNvPr id="12" name="矩形 6"/>
          <p:cNvSpPr>
            <a:spLocks noChangeArrowheads="1"/>
          </p:cNvSpPr>
          <p:nvPr/>
        </p:nvSpPr>
        <p:spPr bwMode="auto">
          <a:xfrm>
            <a:off x="4659015" y="981522"/>
            <a:ext cx="324036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）点击确认数字证书告知按钮后，即会进入签署界面，您可以看到您的签名。</a:t>
            </a:r>
            <a:endParaRPr lang="en-US" altLang="zh-CN" sz="20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）点签署界面的确认签署，会跳转至签署刷脸校验。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412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/>
          <p:nvPr/>
        </p:nvSpPr>
        <p:spPr>
          <a:xfrm>
            <a:off x="1137436" y="170270"/>
            <a:ext cx="4725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签署合同</a:t>
            </a:r>
            <a:r>
              <a:rPr lang="en-US" altLang="zh-CN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8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刷</a:t>
            </a:r>
            <a:r>
              <a:rPr lang="zh-CN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脸校验</a:t>
            </a:r>
            <a:endParaRPr lang="zh-CN" altLang="en-US" sz="28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51" y="726930"/>
            <a:ext cx="3024336" cy="5727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916" y="726930"/>
            <a:ext cx="3225403" cy="59432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415" y="726930"/>
            <a:ext cx="3312368" cy="5727200"/>
          </a:xfrm>
          <a:prstGeom prst="rect">
            <a:avLst/>
          </a:prstGeom>
        </p:spPr>
      </p:pic>
      <p:sp>
        <p:nvSpPr>
          <p:cNvPr id="9" name="矩形标注 8"/>
          <p:cNvSpPr/>
          <p:nvPr/>
        </p:nvSpPr>
        <p:spPr>
          <a:xfrm>
            <a:off x="1989859" y="5874922"/>
            <a:ext cx="1510444" cy="612648"/>
          </a:xfrm>
          <a:prstGeom prst="wedgeRectCallout">
            <a:avLst>
              <a:gd name="adj1" fmla="val -42751"/>
              <a:gd name="adj2" fmla="val -16774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</a:rPr>
              <a:t>点</a:t>
            </a:r>
            <a:r>
              <a:rPr lang="zh-CN" altLang="en-US" sz="2000" dirty="0" smtClean="0">
                <a:solidFill>
                  <a:schemeClr val="tx1"/>
                </a:solidFill>
              </a:rPr>
              <a:t>这里，表示同意签约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0" name="矩形标注 9"/>
          <p:cNvSpPr/>
          <p:nvPr/>
        </p:nvSpPr>
        <p:spPr>
          <a:xfrm>
            <a:off x="6387207" y="4869954"/>
            <a:ext cx="1872208" cy="828672"/>
          </a:xfrm>
          <a:prstGeom prst="wedgeRectCallout">
            <a:avLst>
              <a:gd name="adj1" fmla="val -73009"/>
              <a:gd name="adj2" fmla="val 1102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</a:rPr>
              <a:t>记住数字后，点击录制按钮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1" name="矩形标注 10"/>
          <p:cNvSpPr/>
          <p:nvPr/>
        </p:nvSpPr>
        <p:spPr>
          <a:xfrm>
            <a:off x="9160376" y="2277666"/>
            <a:ext cx="1515861" cy="612648"/>
          </a:xfrm>
          <a:prstGeom prst="wedgeRectCallout">
            <a:avLst>
              <a:gd name="adj1" fmla="val -61726"/>
              <a:gd name="adj2" fmla="val 14679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</a:rPr>
              <a:t>点</a:t>
            </a:r>
            <a:r>
              <a:rPr lang="zh-CN" altLang="en-US" sz="2000" dirty="0" smtClean="0">
                <a:solidFill>
                  <a:schemeClr val="tx1"/>
                </a:solidFill>
              </a:rPr>
              <a:t>这里，开始录制视频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24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91" y="837506"/>
            <a:ext cx="3384376" cy="5760640"/>
          </a:xfrm>
          <a:prstGeom prst="rect">
            <a:avLst/>
          </a:prstGeom>
        </p:spPr>
      </p:pic>
      <p:sp>
        <p:nvSpPr>
          <p:cNvPr id="2" name="文本框 2"/>
          <p:cNvSpPr txBox="1"/>
          <p:nvPr/>
        </p:nvSpPr>
        <p:spPr>
          <a:xfrm>
            <a:off x="1137436" y="170270"/>
            <a:ext cx="4725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签署合同</a:t>
            </a:r>
            <a:r>
              <a:rPr lang="en-US" altLang="zh-CN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8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刷</a:t>
            </a:r>
            <a:r>
              <a:rPr lang="zh-CN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脸校验</a:t>
            </a:r>
            <a:endParaRPr lang="zh-CN" altLang="en-US" sz="28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标注 3"/>
          <p:cNvSpPr/>
          <p:nvPr/>
        </p:nvSpPr>
        <p:spPr>
          <a:xfrm>
            <a:off x="1350301" y="3933850"/>
            <a:ext cx="2346844" cy="1070061"/>
          </a:xfrm>
          <a:prstGeom prst="wedgeRectCallout">
            <a:avLst>
              <a:gd name="adj1" fmla="val 41138"/>
              <a:gd name="adj2" fmla="val 14165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</a:rPr>
              <a:t>录制完成后，点这个对号按钮，视频开始上传校验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。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031" y="837506"/>
            <a:ext cx="3312368" cy="5904656"/>
          </a:xfrm>
          <a:prstGeom prst="rect">
            <a:avLst/>
          </a:prstGeom>
        </p:spPr>
      </p:pic>
      <p:sp>
        <p:nvSpPr>
          <p:cNvPr id="7" name="矩形标注 6"/>
          <p:cNvSpPr/>
          <p:nvPr/>
        </p:nvSpPr>
        <p:spPr>
          <a:xfrm>
            <a:off x="4983051" y="4077866"/>
            <a:ext cx="2952328" cy="1117348"/>
          </a:xfrm>
          <a:prstGeom prst="wedgeRectCallout">
            <a:avLst>
              <a:gd name="adj1" fmla="val -1333"/>
              <a:gd name="adj2" fmla="val 13988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验证通过后点完成验证即可完成签约，界面会提示</a:t>
            </a:r>
            <a:r>
              <a:rPr lang="zh-CN" altLang="en-US" sz="2000" dirty="0">
                <a:solidFill>
                  <a:schemeClr val="tx1"/>
                </a:solidFill>
              </a:rPr>
              <a:t>签署</a:t>
            </a:r>
            <a:r>
              <a:rPr lang="zh-CN" altLang="en-US" sz="2000" dirty="0" smtClean="0">
                <a:solidFill>
                  <a:schemeClr val="tx1"/>
                </a:solidFill>
              </a:rPr>
              <a:t>完成告知。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439" y="837506"/>
            <a:ext cx="3456384" cy="5904656"/>
          </a:xfrm>
          <a:prstGeom prst="rect">
            <a:avLst/>
          </a:prstGeom>
        </p:spPr>
      </p:pic>
      <p:sp>
        <p:nvSpPr>
          <p:cNvPr id="9" name="矩形标注 8"/>
          <p:cNvSpPr/>
          <p:nvPr/>
        </p:nvSpPr>
        <p:spPr>
          <a:xfrm>
            <a:off x="9915599" y="3933850"/>
            <a:ext cx="1800199" cy="748330"/>
          </a:xfrm>
          <a:prstGeom prst="wedgeRectCallout">
            <a:avLst>
              <a:gd name="adj1" fmla="val -57757"/>
              <a:gd name="adj2" fmla="val 12715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点确认，完成签约返回主页。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83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文本框 2"/>
          <p:cNvSpPr txBox="1"/>
          <p:nvPr/>
        </p:nvSpPr>
        <p:spPr>
          <a:xfrm>
            <a:off x="1137436" y="170270"/>
            <a:ext cx="4725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查看已签署合同</a:t>
            </a:r>
            <a:endParaRPr lang="zh-CN" altLang="en-US" sz="28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26" y="909514"/>
            <a:ext cx="3322065" cy="576064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231" y="909514"/>
            <a:ext cx="3836404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2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文本框 2"/>
          <p:cNvSpPr txBox="1"/>
          <p:nvPr/>
        </p:nvSpPr>
        <p:spPr>
          <a:xfrm>
            <a:off x="1137436" y="170270"/>
            <a:ext cx="4725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其他重要内容</a:t>
            </a:r>
            <a:endParaRPr lang="zh-CN" altLang="en-US" sz="28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295" y="909514"/>
            <a:ext cx="3672408" cy="5328592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87" y="909514"/>
            <a:ext cx="3888432" cy="5472608"/>
          </a:xfrm>
          <a:prstGeom prst="rect">
            <a:avLst/>
          </a:prstGeom>
        </p:spPr>
      </p:pic>
      <p:sp>
        <p:nvSpPr>
          <p:cNvPr id="9" name="矩形标注 8"/>
          <p:cNvSpPr/>
          <p:nvPr/>
        </p:nvSpPr>
        <p:spPr>
          <a:xfrm>
            <a:off x="4514999" y="4509914"/>
            <a:ext cx="1510444" cy="612648"/>
          </a:xfrm>
          <a:prstGeom prst="wedgeRectCallout">
            <a:avLst>
              <a:gd name="adj1" fmla="val -38365"/>
              <a:gd name="adj2" fmla="val 18652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点这里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30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文本框 2"/>
          <p:cNvSpPr txBox="1"/>
          <p:nvPr/>
        </p:nvSpPr>
        <p:spPr>
          <a:xfrm>
            <a:off x="1137436" y="170270"/>
            <a:ext cx="4725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找回密码</a:t>
            </a:r>
            <a:endParaRPr lang="zh-CN" altLang="en-US" sz="28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334" y="1019138"/>
            <a:ext cx="3333384" cy="5362984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423" y="1019138"/>
            <a:ext cx="3312368" cy="5559958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61" y="1019138"/>
            <a:ext cx="3312368" cy="5654732"/>
          </a:xfrm>
          <a:prstGeom prst="rect">
            <a:avLst/>
          </a:prstGeom>
        </p:spPr>
      </p:pic>
      <p:sp>
        <p:nvSpPr>
          <p:cNvPr id="7" name="矩形标注 6"/>
          <p:cNvSpPr/>
          <p:nvPr/>
        </p:nvSpPr>
        <p:spPr>
          <a:xfrm>
            <a:off x="727493" y="5229994"/>
            <a:ext cx="1510444" cy="612648"/>
          </a:xfrm>
          <a:prstGeom prst="wedgeRectCallout">
            <a:avLst>
              <a:gd name="adj1" fmla="val -32396"/>
              <a:gd name="adj2" fmla="val -18345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点这里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95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6"/>
          <p:cNvSpPr>
            <a:spLocks noChangeArrowheads="1"/>
          </p:cNvSpPr>
          <p:nvPr/>
        </p:nvSpPr>
        <p:spPr bwMode="auto">
          <a:xfrm>
            <a:off x="973210" y="1528435"/>
            <a:ext cx="10238533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本操作指引用于引导您如何使用我公司鑫港电子签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，业务办理过程中如遇到本指引中未表述事项，请以我公司业务人员的解释为准。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客服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热线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010-64557979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964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文本框 2"/>
          <p:cNvSpPr txBox="1"/>
          <p:nvPr/>
        </p:nvSpPr>
        <p:spPr>
          <a:xfrm>
            <a:off x="1274639" y="189434"/>
            <a:ext cx="4725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鑫港电子签</a:t>
            </a:r>
            <a:r>
              <a:rPr lang="en-US" altLang="zh-CN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App</a:t>
            </a:r>
            <a:r>
              <a:rPr lang="zh-CN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下载</a:t>
            </a:r>
            <a:endParaRPr lang="zh-CN" altLang="en-US" sz="28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矩形 6"/>
          <p:cNvSpPr>
            <a:spLocks noChangeArrowheads="1"/>
          </p:cNvSpPr>
          <p:nvPr/>
        </p:nvSpPr>
        <p:spPr bwMode="auto">
          <a:xfrm>
            <a:off x="4960444" y="1514729"/>
            <a:ext cx="3429000" cy="45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苹果版</a:t>
            </a:r>
            <a:r>
              <a:rPr lang="en-US" altLang="zh-CN" sz="2000" b="1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000" b="1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</a:t>
            </a:r>
            <a:endParaRPr lang="en-US" altLang="zh-CN" sz="2000" b="1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6"/>
          <p:cNvSpPr>
            <a:spLocks noChangeArrowheads="1"/>
          </p:cNvSpPr>
          <p:nvPr/>
        </p:nvSpPr>
        <p:spPr bwMode="auto">
          <a:xfrm>
            <a:off x="2606492" y="2493690"/>
            <a:ext cx="8136904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苹果手机用户请通过苹果商城搜索“鑫港电子签”，下载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781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文本框 2"/>
          <p:cNvSpPr txBox="1"/>
          <p:nvPr/>
        </p:nvSpPr>
        <p:spPr>
          <a:xfrm>
            <a:off x="1274639" y="189434"/>
            <a:ext cx="4725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鑫港电子签</a:t>
            </a:r>
            <a:r>
              <a:rPr lang="en-US" altLang="zh-CN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App</a:t>
            </a:r>
            <a:r>
              <a:rPr lang="zh-CN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下载</a:t>
            </a:r>
            <a:endParaRPr lang="zh-CN" altLang="en-US" sz="28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5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463" y="2637706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矩形 6"/>
          <p:cNvSpPr>
            <a:spLocks noChangeArrowheads="1"/>
          </p:cNvSpPr>
          <p:nvPr/>
        </p:nvSpPr>
        <p:spPr bwMode="auto">
          <a:xfrm>
            <a:off x="4514999" y="832271"/>
            <a:ext cx="208823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安卓版</a:t>
            </a:r>
            <a:r>
              <a:rPr lang="en-US" altLang="zh-CN" sz="2000" b="1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000" b="1" dirty="0" smtClea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</a:t>
            </a:r>
            <a:endParaRPr lang="en-US" altLang="zh-CN" sz="2000" b="1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6"/>
          <p:cNvSpPr>
            <a:spLocks noChangeArrowheads="1"/>
          </p:cNvSpPr>
          <p:nvPr/>
        </p:nvSpPr>
        <p:spPr bwMode="auto">
          <a:xfrm>
            <a:off x="770583" y="1629594"/>
            <a:ext cx="6984776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下载方式一，在我公司网站下载：</a:t>
            </a:r>
            <a:endParaRPr lang="en-US" altLang="zh-CN" sz="1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我公司网址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www.zhxgdb.com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打开后在首页左侧“担保向导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“栏目，点击”签约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下载”图标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下载方式二，扫描右侧二维码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使用浏览器扫描二维码的用户，请直接点击打开页面的小机器人进行安装。</a:t>
            </a:r>
            <a:endParaRPr lang="en-US" altLang="zh-CN" sz="1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微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信扫描二维码的用户，请按照如下过程操作：</a:t>
            </a:r>
          </a:p>
          <a:p>
            <a:pPr lvl="0">
              <a:lnSpc>
                <a:spcPct val="15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扫描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二维码</a:t>
            </a:r>
          </a:p>
          <a:p>
            <a:pPr lvl="0">
              <a:lnSpc>
                <a:spcPct val="15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右上角三个点号，选择用您手机安装的其他浏览器打开，即可进行正常下载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下载方式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，通过网址直接下载：</a:t>
            </a:r>
            <a:endParaRPr lang="en-US" altLang="zh-CN" sz="1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也可以直接把一下地址输入或复制到您的浏览器中，进行下载：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https://www.zhxgdb.com/uploadfiles/app-release.apk</a:t>
            </a:r>
            <a:endParaRPr lang="zh-CN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800" dirty="0"/>
              <a:t> </a:t>
            </a:r>
            <a:endParaRPr lang="zh-CN" altLang="zh-CN" sz="1800" dirty="0"/>
          </a:p>
          <a:p>
            <a:r>
              <a:rPr lang="zh-CN" altLang="zh-CN" sz="1800" b="1" dirty="0">
                <a:solidFill>
                  <a:srgbClr val="FF0000"/>
                </a:solidFill>
              </a:rPr>
              <a:t>特别提示：如遇无法正常下载，请您下载</a:t>
            </a:r>
            <a:r>
              <a:rPr lang="en-US" altLang="zh-CN" sz="1800" b="1" dirty="0">
                <a:solidFill>
                  <a:srgbClr val="FF0000"/>
                </a:solidFill>
              </a:rPr>
              <a:t>UC</a:t>
            </a:r>
            <a:r>
              <a:rPr lang="zh-CN" altLang="zh-CN" sz="1800" b="1" dirty="0">
                <a:solidFill>
                  <a:srgbClr val="FF0000"/>
                </a:solidFill>
              </a:rPr>
              <a:t>浏览器，使用</a:t>
            </a:r>
            <a:r>
              <a:rPr lang="en-US" altLang="zh-CN" sz="1800" b="1" dirty="0">
                <a:solidFill>
                  <a:srgbClr val="FF0000"/>
                </a:solidFill>
              </a:rPr>
              <a:t>UC</a:t>
            </a:r>
            <a:r>
              <a:rPr lang="zh-CN" altLang="zh-CN" sz="1800" b="1" dirty="0">
                <a:solidFill>
                  <a:srgbClr val="FF0000"/>
                </a:solidFill>
              </a:rPr>
              <a:t>浏览器下载。</a:t>
            </a:r>
            <a:endParaRPr lang="zh-CN" altLang="zh-CN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17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文本框 2"/>
          <p:cNvSpPr txBox="1"/>
          <p:nvPr/>
        </p:nvSpPr>
        <p:spPr>
          <a:xfrm>
            <a:off x="1137436" y="170270"/>
            <a:ext cx="4725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登录及注册</a:t>
            </a:r>
            <a:endParaRPr lang="zh-CN" altLang="en-US" sz="28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2" name="图片 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887" y="815877"/>
            <a:ext cx="3809612" cy="6023672"/>
          </a:xfrm>
          <a:prstGeom prst="rect">
            <a:avLst/>
          </a:prstGeom>
        </p:spPr>
      </p:pic>
      <p:sp>
        <p:nvSpPr>
          <p:cNvPr id="2" name="矩形标注 1"/>
          <p:cNvSpPr/>
          <p:nvPr/>
        </p:nvSpPr>
        <p:spPr>
          <a:xfrm>
            <a:off x="6576156" y="5136357"/>
            <a:ext cx="1510444" cy="612648"/>
          </a:xfrm>
          <a:prstGeom prst="wedgeRectCallout">
            <a:avLst>
              <a:gd name="adj1" fmla="val -32396"/>
              <a:gd name="adj2" fmla="val -18345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注册点这里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33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文本框 2"/>
          <p:cNvSpPr txBox="1"/>
          <p:nvPr/>
        </p:nvSpPr>
        <p:spPr>
          <a:xfrm>
            <a:off x="1137436" y="170270"/>
            <a:ext cx="4725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用户注册</a:t>
            </a:r>
            <a:endParaRPr lang="zh-CN" altLang="en-US" sz="28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250" y="752776"/>
            <a:ext cx="3848100" cy="6140563"/>
          </a:xfrm>
          <a:prstGeom prst="rect">
            <a:avLst/>
          </a:prstGeom>
        </p:spPr>
      </p:pic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482551" y="1215384"/>
            <a:ext cx="6984776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</a:rPr>
              <a:t>重要：注册前请您仔细阅读以下内容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 smtClean="0"/>
              <a:t>如果您以自然人身份使用本</a:t>
            </a:r>
            <a:r>
              <a:rPr lang="en-US" altLang="zh-CN" sz="1800" dirty="0" smtClean="0"/>
              <a:t>App</a:t>
            </a:r>
            <a:r>
              <a:rPr lang="zh-CN" altLang="en-US" sz="1800" dirty="0" smtClean="0"/>
              <a:t>签署电子合同，则请您使用您的个人信息注册个人用户。</a:t>
            </a:r>
            <a:endParaRPr lang="en-US" altLang="zh-CN" sz="18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 smtClean="0"/>
              <a:t>如果您以企业身份</a:t>
            </a:r>
            <a:r>
              <a:rPr lang="zh-CN" altLang="en-US" sz="1800" dirty="0"/>
              <a:t>使用本</a:t>
            </a:r>
            <a:r>
              <a:rPr lang="en-US" altLang="zh-CN" sz="1800" dirty="0"/>
              <a:t>App</a:t>
            </a:r>
            <a:r>
              <a:rPr lang="zh-CN" altLang="en-US" sz="1800" dirty="0"/>
              <a:t>签署电子合同</a:t>
            </a:r>
            <a:r>
              <a:rPr lang="zh-CN" altLang="en-US" sz="1800" dirty="0" smtClean="0"/>
              <a:t>，则请您同时注册企业用户和个人用户：</a:t>
            </a:r>
            <a:endParaRPr lang="en-US" altLang="zh-CN" sz="1800" dirty="0" smtClean="0"/>
          </a:p>
          <a:p>
            <a:pPr marL="1028700" lvl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800" dirty="0"/>
              <a:t>企业用户注册</a:t>
            </a:r>
            <a:r>
              <a:rPr lang="zh-CN" altLang="en-US" sz="1800" dirty="0" smtClean="0"/>
              <a:t>时，使用您的企业信息；</a:t>
            </a:r>
            <a:endParaRPr lang="en-US" altLang="zh-CN" sz="1800" dirty="0"/>
          </a:p>
          <a:p>
            <a:pPr marL="1028700" lvl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800" dirty="0" smtClean="0"/>
              <a:t>个人用户注册时，使用该企业的法定代表人信息。</a:t>
            </a:r>
            <a:endParaRPr lang="zh-CN" altLang="zh-CN" sz="1800" dirty="0"/>
          </a:p>
        </p:txBody>
      </p:sp>
      <p:sp>
        <p:nvSpPr>
          <p:cNvPr id="4" name="爆炸形 1 3"/>
          <p:cNvSpPr/>
          <p:nvPr/>
        </p:nvSpPr>
        <p:spPr>
          <a:xfrm>
            <a:off x="809419" y="1227505"/>
            <a:ext cx="294845" cy="432048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72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4"/>
          <a:stretch/>
        </p:blipFill>
        <p:spPr>
          <a:xfrm>
            <a:off x="7852672" y="761401"/>
            <a:ext cx="3373769" cy="598076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3"/>
          <a:stretch/>
        </p:blipFill>
        <p:spPr>
          <a:xfrm>
            <a:off x="833380" y="761401"/>
            <a:ext cx="3751228" cy="6098187"/>
          </a:xfrm>
          <a:prstGeom prst="rect">
            <a:avLst/>
          </a:prstGeom>
        </p:spPr>
      </p:pic>
      <p:sp>
        <p:nvSpPr>
          <p:cNvPr id="92" name="文本框 2"/>
          <p:cNvSpPr txBox="1"/>
          <p:nvPr/>
        </p:nvSpPr>
        <p:spPr>
          <a:xfrm>
            <a:off x="833380" y="212961"/>
            <a:ext cx="4725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填写注册信息</a:t>
            </a:r>
            <a:endParaRPr lang="zh-CN" altLang="en-US" sz="28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标注 8"/>
          <p:cNvSpPr/>
          <p:nvPr/>
        </p:nvSpPr>
        <p:spPr>
          <a:xfrm>
            <a:off x="1159060" y="3415660"/>
            <a:ext cx="2664296" cy="612648"/>
          </a:xfrm>
          <a:prstGeom prst="wedgeRectCallout">
            <a:avLst>
              <a:gd name="adj1" fmla="val -32396"/>
              <a:gd name="adj2" fmla="val -18345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个人用户注册请填写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0" name="矩形标注 9"/>
          <p:cNvSpPr/>
          <p:nvPr/>
        </p:nvSpPr>
        <p:spPr>
          <a:xfrm>
            <a:off x="8547447" y="3429794"/>
            <a:ext cx="2664296" cy="612648"/>
          </a:xfrm>
          <a:prstGeom prst="wedgeRectCallout">
            <a:avLst>
              <a:gd name="adj1" fmla="val -32396"/>
              <a:gd name="adj2" fmla="val -18345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企业用户注册请填写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737837" y="736181"/>
            <a:ext cx="2722678" cy="775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）个人用户点击获取验证码时，调上上签运营商个人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手机号三要素验证码获取接口，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包括手机号、姓名、身份证号，进行实名认证。获取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短信验证码，三要素未通过则不能收到验证码并进入验证码填写页面。</a:t>
            </a:r>
            <a:endParaRPr lang="en-US" altLang="zh-CN" sz="1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）企业用户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点击获取验证码时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，调上上签企业工商四要素接口，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包括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名称、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工商注册号或统一社会信用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代码、法人名称、法人证件号，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进行实名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认证。并调用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上上签运营商个人手机号三要素验证码获取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接口进行获取验证码。如果企业四要素或者个人三要素验证码接口认证未通过，则不能收到验证码并进入填写验证码界面。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21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1634679" y="261442"/>
            <a:ext cx="4725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注册验证成功收到验证码</a:t>
            </a:r>
            <a:endParaRPr lang="zh-CN" altLang="en-US" sz="28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699562" y="1980773"/>
            <a:ext cx="3671422" cy="2285241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zh-CN" altLang="en-US" spc="16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当您成功通过个人三要素或企业四要素认证后，则会进入此界面，填写已收到的验证码，并点击下一步进入证件上传页面。</a:t>
            </a:r>
            <a:endParaRPr lang="en-US" altLang="zh-CN" spc="16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75"/>
          <a:stretch/>
        </p:blipFill>
        <p:spPr>
          <a:xfrm>
            <a:off x="6531223" y="1341562"/>
            <a:ext cx="3858518" cy="3047355"/>
          </a:xfrm>
          <a:prstGeom prst="rect">
            <a:avLst/>
          </a:prstGeom>
        </p:spPr>
      </p:pic>
      <p:sp>
        <p:nvSpPr>
          <p:cNvPr id="9" name="矩形标注 8"/>
          <p:cNvSpPr/>
          <p:nvPr/>
        </p:nvSpPr>
        <p:spPr>
          <a:xfrm>
            <a:off x="9483551" y="2709714"/>
            <a:ext cx="2570783" cy="1679203"/>
          </a:xfrm>
          <a:prstGeom prst="wedgeRectCallout">
            <a:avLst>
              <a:gd name="adj1" fmla="val -39413"/>
              <a:gd name="adj2" fmla="val -6591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chemeClr val="tx1"/>
                </a:solidFill>
              </a:rPr>
              <a:t>如果验证码过期等问题出现，可点击此页面中获取验证码按钮再次获取验证码。</a:t>
            </a:r>
            <a:endParaRPr lang="en-US" altLang="zh-CN" sz="2000" dirty="0" smtClean="0">
              <a:solidFill>
                <a:schemeClr val="tx1"/>
              </a:solidFill>
            </a:endParaRPr>
          </a:p>
        </p:txBody>
      </p:sp>
      <p:sp>
        <p:nvSpPr>
          <p:cNvPr id="10" name="矩形标注 9"/>
          <p:cNvSpPr/>
          <p:nvPr/>
        </p:nvSpPr>
        <p:spPr>
          <a:xfrm>
            <a:off x="4370983" y="2725655"/>
            <a:ext cx="2664295" cy="614663"/>
          </a:xfrm>
          <a:prstGeom prst="wedgeRectCallout">
            <a:avLst>
              <a:gd name="adj1" fmla="val 66553"/>
              <a:gd name="adj2" fmla="val -10596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chemeClr val="tx1"/>
                </a:solidFill>
              </a:rPr>
              <a:t>填写已收到验证码；</a:t>
            </a:r>
            <a:endParaRPr lang="en-US" altLang="zh-CN" sz="2000" dirty="0" smtClean="0">
              <a:solidFill>
                <a:schemeClr val="tx1"/>
              </a:solidFill>
            </a:endParaRPr>
          </a:p>
        </p:txBody>
      </p:sp>
      <p:sp>
        <p:nvSpPr>
          <p:cNvPr id="11" name="矩形标注 10"/>
          <p:cNvSpPr/>
          <p:nvPr/>
        </p:nvSpPr>
        <p:spPr>
          <a:xfrm>
            <a:off x="4658935" y="3993180"/>
            <a:ext cx="3826718" cy="876774"/>
          </a:xfrm>
          <a:prstGeom prst="wedgeRectCallout">
            <a:avLst>
              <a:gd name="adj1" fmla="val 44814"/>
              <a:gd name="adj2" fmla="val -11337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chemeClr val="tx1"/>
                </a:solidFill>
              </a:rPr>
              <a:t>填写验证码，点击下一步，校验成功进入证件上传页面。</a:t>
            </a:r>
            <a:endParaRPr lang="en-US" altLang="zh-CN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2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文本框 2"/>
          <p:cNvSpPr txBox="1"/>
          <p:nvPr/>
        </p:nvSpPr>
        <p:spPr>
          <a:xfrm>
            <a:off x="1137436" y="170270"/>
            <a:ext cx="4725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上传身份证照片</a:t>
            </a:r>
            <a:endParaRPr lang="zh-CN" altLang="en-US" sz="28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743" y="852619"/>
            <a:ext cx="3384376" cy="5904656"/>
          </a:xfrm>
          <a:prstGeom prst="rect">
            <a:avLst/>
          </a:prstGeom>
        </p:spPr>
      </p:pic>
      <p:sp>
        <p:nvSpPr>
          <p:cNvPr id="4" name="矩形标注 3"/>
          <p:cNvSpPr/>
          <p:nvPr/>
        </p:nvSpPr>
        <p:spPr>
          <a:xfrm>
            <a:off x="7107287" y="1701602"/>
            <a:ext cx="3384376" cy="1679633"/>
          </a:xfrm>
          <a:prstGeom prst="wedgeRectCallout">
            <a:avLst>
              <a:gd name="adj1" fmla="val -113935"/>
              <a:gd name="adj2" fmla="val -2552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chemeClr val="tx1"/>
                </a:solidFill>
              </a:rPr>
              <a:t>此处请填写您的注册账号对应的用户身份证照片；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chemeClr val="tx1"/>
                </a:solidFill>
              </a:rPr>
              <a:t>企业用户请上传法人身份证照片。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6" name="矩形标注 5"/>
          <p:cNvSpPr/>
          <p:nvPr/>
        </p:nvSpPr>
        <p:spPr>
          <a:xfrm>
            <a:off x="6891263" y="4725938"/>
            <a:ext cx="3168352" cy="1679633"/>
          </a:xfrm>
          <a:prstGeom prst="wedgeRectCallout">
            <a:avLst>
              <a:gd name="adj1" fmla="val -113935"/>
              <a:gd name="adj2" fmla="val -2552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chemeClr val="tx1"/>
                </a:solidFill>
              </a:rPr>
              <a:t>个人用户如验证成功，则注册成功；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chemeClr val="tx1"/>
                </a:solidFill>
              </a:rPr>
              <a:t>企业用户还需进行下一步打款认证。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26967" y="1557587"/>
            <a:ext cx="100811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000" dirty="0" smtClean="0"/>
              <a:t>身份证国徽照</a:t>
            </a:r>
            <a:endParaRPr lang="zh-CN" altLang="en-US" sz="1000" dirty="0"/>
          </a:p>
        </p:txBody>
      </p:sp>
      <p:sp>
        <p:nvSpPr>
          <p:cNvPr id="8" name="文本框 7"/>
          <p:cNvSpPr txBox="1"/>
          <p:nvPr/>
        </p:nvSpPr>
        <p:spPr>
          <a:xfrm>
            <a:off x="2705561" y="1578491"/>
            <a:ext cx="100811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000" dirty="0" smtClean="0"/>
              <a:t>身份证人像照</a:t>
            </a:r>
            <a:endParaRPr lang="zh-CN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68285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SLIDE_COUNT" val="4"/>
  <p:tag name="ISPRING_PRESENTATION_TITLE" val="falsh"/>
  <p:tag name="ISPRING_RESOURCE_PATHS_HASH_PRESENTER" val="1633e129f1483813afbf23db9a0243b487678c8"/>
</p:tagLst>
</file>

<file path=ppt/theme/theme1.xml><?xml version="1.0" encoding="utf-8"?>
<a:theme xmlns:a="http://schemas.openxmlformats.org/drawingml/2006/main" name="清风素材 12sc.taobao.com">
  <a:themeElements>
    <a:clrScheme name="自定义 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FFC000"/>
      </a:accent2>
      <a:accent3>
        <a:srgbClr val="BFBFBF"/>
      </a:accent3>
      <a:accent4>
        <a:srgbClr val="BFBFBF"/>
      </a:accent4>
      <a:accent5>
        <a:srgbClr val="BFBFBF"/>
      </a:accent5>
      <a:accent6>
        <a:srgbClr val="BFBFB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16995</TotalTime>
  <Words>952</Words>
  <Application>Microsoft Office PowerPoint</Application>
  <PresentationFormat>自定义</PresentationFormat>
  <Paragraphs>122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宋体</vt:lpstr>
      <vt:lpstr>微软雅黑</vt:lpstr>
      <vt:lpstr>Arial</vt:lpstr>
      <vt:lpstr>Calibri</vt:lpstr>
      <vt:lpstr>Wingdings</vt:lpstr>
      <vt:lpstr>清风素材 12sc.taobao.com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哎呀小小草</dc:title>
  <dc:subject>哎呀小小草</dc:subject>
  <dc:creator>哎呀小小草</dc:creator>
  <cp:keywords>https:/800sucai.taobao.com</cp:keywords>
  <dc:description>https://800sucai.taobao.com</dc:description>
  <cp:lastModifiedBy>86133</cp:lastModifiedBy>
  <cp:revision>743</cp:revision>
  <cp:lastPrinted>2019-06-20T01:48:04Z</cp:lastPrinted>
  <dcterms:created xsi:type="dcterms:W3CDTF">2014-08-23T07:50:08Z</dcterms:created>
  <dcterms:modified xsi:type="dcterms:W3CDTF">2021-12-22T00:50:22Z</dcterms:modified>
  <cp:category>https://800sucai.taobao.com</cp:category>
  <cp:contentStatus>12sc.taobao.com</cp:contentStatus>
</cp:coreProperties>
</file>